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57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2"/>
    <p:restoredTop sz="94609"/>
  </p:normalViewPr>
  <p:slideViewPr>
    <p:cSldViewPr snapToGrid="0" snapToObjects="1">
      <p:cViewPr varScale="1">
        <p:scale>
          <a:sx n="100" d="100"/>
          <a:sy n="100" d="100"/>
        </p:scale>
        <p:origin x="168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7C47B-E545-1D44-B340-68FD71F8C438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5514F-0BC3-9941-A0C8-1E1625E078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8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Myositis are a group of diseases that involve the</a:t>
            </a:r>
            <a:r>
              <a:rPr lang="en-US" baseline="0" dirty="0"/>
              <a:t> muscle, lung, skin and joints.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D399A-CAE4-144C-9BA8-7578A4E483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92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78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0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3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43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2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68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30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35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81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840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40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248AE-A1E2-9C44-9371-D7A498D57136}" type="datetimeFigureOut">
              <a:rPr lang="en-US" smtClean="0"/>
              <a:t>5/2/18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941EC-6A8A-0341-9B36-D095CD77C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24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67315" y="1492658"/>
            <a:ext cx="11409770" cy="237626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s-ES" altLang="x-none" sz="6000" b="1" dirty="0">
                <a:latin typeface="Garamond" charset="0"/>
                <a:ea typeface="MS Mincho" charset="-128"/>
              </a:rPr>
              <a:t>BIOF475</a:t>
            </a:r>
          </a:p>
          <a:p>
            <a:pPr algn="ctr"/>
            <a:r>
              <a:rPr lang="es-ES" altLang="x-none" sz="6000" b="1" dirty="0" err="1">
                <a:latin typeface="Garamond" charset="0"/>
                <a:ea typeface="MS Mincho" charset="-128"/>
              </a:rPr>
              <a:t>Introduction</a:t>
            </a:r>
            <a:r>
              <a:rPr lang="es-ES" altLang="x-none" sz="6000" b="1" dirty="0">
                <a:latin typeface="Garamond" charset="0"/>
                <a:ea typeface="MS Mincho" charset="-128"/>
              </a:rPr>
              <a:t> to New Technologies in Data </a:t>
            </a:r>
            <a:r>
              <a:rPr lang="es-ES" altLang="x-none" sz="6000" b="1" dirty="0" err="1">
                <a:latin typeface="Garamond" charset="0"/>
                <a:ea typeface="MS Mincho" charset="-128"/>
              </a:rPr>
              <a:t>Science</a:t>
            </a:r>
            <a:endParaRPr lang="es-ES" altLang="x-none" sz="6000" b="1" dirty="0">
              <a:latin typeface="Garamond" charset="0"/>
              <a:ea typeface="MS Mincho" charset="-128"/>
            </a:endParaRPr>
          </a:p>
          <a:p>
            <a:pPr algn="ctr"/>
            <a:r>
              <a:rPr lang="es-ES" altLang="x-none" sz="4800" b="1" dirty="0">
                <a:latin typeface="Garamond" charset="0"/>
                <a:ea typeface="MS Mincho" charset="-128"/>
              </a:rPr>
              <a:t>5-2-2018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962400" y="555802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ES" sz="2400" i="1" dirty="0" err="1">
                <a:latin typeface="Times New Roman"/>
                <a:ea typeface="MS Mincho"/>
              </a:rPr>
              <a:t>Iago</a:t>
            </a:r>
            <a:r>
              <a:rPr lang="es-ES" sz="2400" i="1" dirty="0">
                <a:latin typeface="Times New Roman"/>
                <a:ea typeface="MS Mincho"/>
              </a:rPr>
              <a:t> Pinal-</a:t>
            </a:r>
            <a:r>
              <a:rPr lang="es-ES" sz="2400" i="1" dirty="0" err="1">
                <a:latin typeface="Times New Roman"/>
                <a:ea typeface="MS Mincho"/>
              </a:rPr>
              <a:t>Fernandez</a:t>
            </a:r>
            <a:endParaRPr lang="es-ES" sz="2400" i="1" dirty="0">
              <a:latin typeface="Times New Roman"/>
              <a:ea typeface="MS Mincho"/>
            </a:endParaRPr>
          </a:p>
          <a:p>
            <a:pPr algn="ctr"/>
            <a:r>
              <a:rPr lang="es-ES" sz="2400" i="1" dirty="0" err="1">
                <a:latin typeface="Times New Roman"/>
                <a:ea typeface="MS Mincho"/>
              </a:rPr>
              <a:t>Muscle</a:t>
            </a:r>
            <a:r>
              <a:rPr lang="es-ES" sz="2400" i="1" dirty="0">
                <a:latin typeface="Times New Roman"/>
                <a:ea typeface="MS Mincho"/>
              </a:rPr>
              <a:t> </a:t>
            </a:r>
            <a:r>
              <a:rPr lang="es-ES" sz="2400" i="1" dirty="0" err="1">
                <a:latin typeface="Times New Roman"/>
                <a:ea typeface="MS Mincho"/>
              </a:rPr>
              <a:t>Disease</a:t>
            </a:r>
            <a:r>
              <a:rPr lang="es-ES" sz="2400" i="1" dirty="0">
                <a:latin typeface="Times New Roman"/>
                <a:ea typeface="MS Mincho"/>
              </a:rPr>
              <a:t> </a:t>
            </a:r>
            <a:r>
              <a:rPr lang="es-ES" sz="2400" i="1" dirty="0" err="1">
                <a:latin typeface="Times New Roman"/>
                <a:ea typeface="MS Mincho"/>
              </a:rPr>
              <a:t>Unit</a:t>
            </a:r>
            <a:endParaRPr lang="es-ES" sz="1400" i="1" dirty="0">
              <a:latin typeface="Times New Roman"/>
              <a:ea typeface="MS Mincho"/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2362200" y="5253222"/>
            <a:ext cx="7772400" cy="0"/>
          </a:xfrm>
          <a:prstGeom prst="line">
            <a:avLst/>
          </a:prstGeom>
          <a:ln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381000"/>
            <a:ext cx="4343400" cy="82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83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4"/>
          <p:cNvSpPr txBox="1"/>
          <p:nvPr/>
        </p:nvSpPr>
        <p:spPr>
          <a:xfrm>
            <a:off x="1905000" y="533401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Book Antiqua" pitchFamily="18" charset="0"/>
              </a:rPr>
              <a:t>Myositis</a:t>
            </a:r>
            <a:endParaRPr lang="en-US" sz="4000" b="1" dirty="0">
              <a:latin typeface="Book Antiqua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694963"/>
            <a:ext cx="3805470" cy="304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465" y="4153532"/>
            <a:ext cx="3810000" cy="2130862"/>
          </a:xfrm>
          <a:prstGeom prst="rect">
            <a:avLst/>
          </a:prstGeom>
        </p:spPr>
      </p:pic>
      <p:pic>
        <p:nvPicPr>
          <p:cNvPr id="1026" name="Picture 2" descr="ttp://blogs.egusd.net/eettalfonso/files/2014/03/lungs-2ivfnn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1" y="1355931"/>
            <a:ext cx="2342969" cy="2737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9525000" y="6400800"/>
            <a:ext cx="1143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1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4"/>
          <p:cNvSpPr txBox="1">
            <a:spLocks noChangeArrowheads="1"/>
          </p:cNvSpPr>
          <p:nvPr/>
        </p:nvSpPr>
        <p:spPr bwMode="auto">
          <a:xfrm>
            <a:off x="1905000" y="194618"/>
            <a:ext cx="8610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s-ES_tradnl" altLang="x-none" sz="3200" b="1">
                <a:latin typeface="Book Antiqua" charset="0"/>
              </a:rPr>
              <a:t>Experimental design</a:t>
            </a:r>
            <a:endParaRPr lang="en-US" altLang="x-none" sz="3200" b="1">
              <a:latin typeface="Book Antiqua" charset="0"/>
            </a:endParaRPr>
          </a:p>
        </p:txBody>
      </p:sp>
      <p:sp>
        <p:nvSpPr>
          <p:cNvPr id="15362" name="TextBox 3"/>
          <p:cNvSpPr txBox="1">
            <a:spLocks noChangeArrowheads="1"/>
          </p:cNvSpPr>
          <p:nvPr/>
        </p:nvSpPr>
        <p:spPr bwMode="auto">
          <a:xfrm>
            <a:off x="2133600" y="910580"/>
            <a:ext cx="83820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914400" indent="-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20 NT</a:t>
            </a:r>
            <a:r>
              <a:rPr lang="en-US" altLang="x-none" sz="2800">
                <a:latin typeface="Book Antiqua" charset="0"/>
              </a:rPr>
              <a:t>, 126 </a:t>
            </a:r>
            <a:r>
              <a:rPr lang="en-US" altLang="x-none" sz="2800" dirty="0">
                <a:latin typeface="Book Antiqua" charset="0"/>
              </a:rPr>
              <a:t>IM, 13 </a:t>
            </a:r>
            <a:r>
              <a:rPr lang="en-US" altLang="x-none" sz="2800" dirty="0" err="1">
                <a:latin typeface="Book Antiqua" charset="0"/>
              </a:rPr>
              <a:t>SSc</a:t>
            </a:r>
            <a:r>
              <a:rPr lang="en-US" altLang="x-none" sz="2800" dirty="0">
                <a:latin typeface="Book Antiqua" charset="0"/>
              </a:rPr>
              <a:t>, 14 HSMM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RNA extraction with </a:t>
            </a:r>
            <a:r>
              <a:rPr lang="en-US" altLang="x-none" sz="2800" dirty="0" err="1">
                <a:latin typeface="Book Antiqua" charset="0"/>
              </a:rPr>
              <a:t>Trizol</a:t>
            </a:r>
            <a:endParaRPr lang="en-US" altLang="x-none" sz="2800" dirty="0">
              <a:latin typeface="Book Antiqua" charset="0"/>
            </a:endParaRP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Quantification with </a:t>
            </a:r>
            <a:r>
              <a:rPr lang="en-US" altLang="x-none" sz="2800" dirty="0" err="1">
                <a:latin typeface="Book Antiqua" charset="0"/>
              </a:rPr>
              <a:t>NanoDrop</a:t>
            </a:r>
            <a:r>
              <a:rPr lang="en-US" altLang="x-none" sz="2800" dirty="0">
                <a:latin typeface="Book Antiqua" charset="0"/>
              </a:rPr>
              <a:t> and </a:t>
            </a:r>
            <a:r>
              <a:rPr lang="en-US" altLang="x-none" sz="2800" dirty="0" err="1">
                <a:latin typeface="Book Antiqua" charset="0"/>
              </a:rPr>
              <a:t>PicoGreen</a:t>
            </a:r>
            <a:endParaRPr lang="en-US" altLang="x-none" sz="2800" dirty="0">
              <a:latin typeface="Book Antiqua" charset="0"/>
            </a:endParaRP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Quality control with </a:t>
            </a:r>
            <a:r>
              <a:rPr lang="en-US" altLang="x-none" sz="2800" dirty="0" err="1">
                <a:latin typeface="Book Antiqua" charset="0"/>
              </a:rPr>
              <a:t>TapeStation</a:t>
            </a:r>
            <a:r>
              <a:rPr lang="en-US" altLang="x-none" sz="2800" dirty="0">
                <a:latin typeface="Book Antiqua" charset="0"/>
              </a:rPr>
              <a:t> </a:t>
            </a:r>
            <a:r>
              <a:rPr lang="en-US" altLang="x-none" sz="2800" dirty="0" err="1">
                <a:latin typeface="Book Antiqua" charset="0"/>
              </a:rPr>
              <a:t>bioanalyzer</a:t>
            </a:r>
            <a:endParaRPr lang="en-US" altLang="x-none" sz="2800" dirty="0">
              <a:latin typeface="Book Antiqua" charset="0"/>
            </a:endParaRP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Library preparation with </a:t>
            </a:r>
            <a:r>
              <a:rPr lang="en-US" altLang="x-none" sz="2800" dirty="0" err="1">
                <a:latin typeface="Book Antiqua" charset="0"/>
              </a:rPr>
              <a:t>TruSeq</a:t>
            </a:r>
            <a:r>
              <a:rPr lang="en-US" altLang="x-none" sz="2800" baseline="30000" dirty="0" err="1">
                <a:latin typeface="Book Antiqua" charset="0"/>
              </a:rPr>
              <a:t>TM</a:t>
            </a:r>
            <a:r>
              <a:rPr lang="en-US" altLang="x-none" sz="2800" dirty="0">
                <a:latin typeface="Book Antiqua" charset="0"/>
              </a:rPr>
              <a:t> Stranded mRNA Library Prep using the </a:t>
            </a:r>
            <a:r>
              <a:rPr lang="en-US" altLang="x-none" sz="2800" dirty="0" err="1">
                <a:latin typeface="Book Antiqua" charset="0"/>
              </a:rPr>
              <a:t>NeoPrep</a:t>
            </a:r>
            <a:r>
              <a:rPr lang="en-US" altLang="x-none" sz="2800" baseline="30000" dirty="0" err="1">
                <a:latin typeface="Book Antiqua" charset="0"/>
              </a:rPr>
              <a:t>TM</a:t>
            </a:r>
            <a:r>
              <a:rPr lang="en-US" altLang="x-none" sz="2800" baseline="30000" dirty="0">
                <a:latin typeface="Book Antiqua" charset="0"/>
              </a:rPr>
              <a:t> </a:t>
            </a:r>
            <a:r>
              <a:rPr lang="en-US" altLang="x-none" sz="2800" dirty="0">
                <a:latin typeface="Book Antiqua" charset="0"/>
              </a:rPr>
              <a:t>system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Sequencing using HiSeq2500 or HiSeq3000</a:t>
            </a:r>
          </a:p>
        </p:txBody>
      </p:sp>
    </p:spTree>
    <p:extLst>
      <p:ext uri="{BB962C8B-B14F-4D97-AF65-F5344CB8AC3E}">
        <p14:creationId xmlns:p14="http://schemas.microsoft.com/office/powerpoint/2010/main" val="1973682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Box 4"/>
          <p:cNvSpPr txBox="1">
            <a:spLocks noChangeArrowheads="1"/>
          </p:cNvSpPr>
          <p:nvPr/>
        </p:nvSpPr>
        <p:spPr bwMode="auto">
          <a:xfrm>
            <a:off x="1905000" y="1149355"/>
            <a:ext cx="8610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r>
              <a:rPr lang="es-ES_tradnl" altLang="x-none" sz="3200" b="1">
                <a:latin typeface="Book Antiqua" charset="0"/>
              </a:rPr>
              <a:t>Bioinformatic analysis</a:t>
            </a:r>
            <a:endParaRPr lang="en-US" altLang="x-none" sz="3200" b="1">
              <a:latin typeface="Book Antiqua" charset="0"/>
            </a:endParaRPr>
          </a:p>
        </p:txBody>
      </p:sp>
      <p:sp>
        <p:nvSpPr>
          <p:cNvPr id="16386" name="TextBox 3"/>
          <p:cNvSpPr txBox="1">
            <a:spLocks noChangeArrowheads="1"/>
          </p:cNvSpPr>
          <p:nvPr/>
        </p:nvSpPr>
        <p:spPr bwMode="auto">
          <a:xfrm>
            <a:off x="2133600" y="1865318"/>
            <a:ext cx="8382000" cy="3906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 err="1">
                <a:latin typeface="Book Antiqua" charset="0"/>
              </a:rPr>
              <a:t>Demultiplex</a:t>
            </a:r>
            <a:r>
              <a:rPr lang="en-US" altLang="x-none" sz="2800" dirty="0">
                <a:latin typeface="Book Antiqua" charset="0"/>
              </a:rPr>
              <a:t> with bcl2fastq 2.17.1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Align with STAR 2.5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Quality control with </a:t>
            </a:r>
            <a:r>
              <a:rPr lang="en-US" altLang="x-none" sz="2800" dirty="0" err="1">
                <a:latin typeface="Book Antiqua" charset="0"/>
              </a:rPr>
              <a:t>FastQC</a:t>
            </a:r>
            <a:r>
              <a:rPr lang="en-US" altLang="x-none" sz="2800" dirty="0">
                <a:latin typeface="Book Antiqua" charset="0"/>
              </a:rPr>
              <a:t> 0.11.2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Quantification with </a:t>
            </a:r>
            <a:r>
              <a:rPr lang="en-US" altLang="x-none" sz="2800" dirty="0" err="1">
                <a:latin typeface="Book Antiqua" charset="0"/>
              </a:rPr>
              <a:t>Stringtie</a:t>
            </a:r>
            <a:r>
              <a:rPr lang="en-US" altLang="x-none" sz="2800" dirty="0">
                <a:latin typeface="Book Antiqua" charset="0"/>
              </a:rPr>
              <a:t> 1.3.3</a:t>
            </a: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Count conversion with </a:t>
            </a:r>
            <a:r>
              <a:rPr lang="en-US" altLang="x-none" sz="2800" dirty="0" err="1">
                <a:latin typeface="Book Antiqua" charset="0"/>
              </a:rPr>
              <a:t>PrepDE</a:t>
            </a:r>
            <a:endParaRPr lang="en-US" altLang="x-none" sz="2800" dirty="0">
              <a:latin typeface="Book Antiqua" charset="0"/>
            </a:endParaRPr>
          </a:p>
          <a:p>
            <a:pPr eaLnBrk="1" hangingPunct="1">
              <a:lnSpc>
                <a:spcPct val="150000"/>
              </a:lnSpc>
              <a:buFontTx/>
              <a:buChar char="-"/>
            </a:pPr>
            <a:r>
              <a:rPr lang="en-US" altLang="x-none" sz="2800" dirty="0">
                <a:latin typeface="Book Antiqua" charset="0"/>
              </a:rPr>
              <a:t>Graphical analysis with </a:t>
            </a:r>
            <a:r>
              <a:rPr lang="en-US" altLang="x-none" sz="2800" dirty="0" err="1">
                <a:latin typeface="Book Antiqua" charset="0"/>
              </a:rPr>
              <a:t>RStudio</a:t>
            </a:r>
            <a:r>
              <a:rPr lang="en-US" altLang="x-none" sz="2800" dirty="0">
                <a:latin typeface="Book Antiqua" charset="0"/>
              </a:rPr>
              <a:t> and Shiny</a:t>
            </a:r>
          </a:p>
        </p:txBody>
      </p:sp>
    </p:spTree>
    <p:extLst>
      <p:ext uri="{BB962C8B-B14F-4D97-AF65-F5344CB8AC3E}">
        <p14:creationId xmlns:p14="http://schemas.microsoft.com/office/powerpoint/2010/main" val="155031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/>
          <p:cNvSpPr/>
          <p:nvPr/>
        </p:nvSpPr>
        <p:spPr>
          <a:xfrm>
            <a:off x="1524000" y="1066800"/>
            <a:ext cx="9144000" cy="10668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  <a:gs pos="50000">
                <a:schemeClr val="bg1">
                  <a:alpha val="50000"/>
                </a:schemeClr>
              </a:gs>
            </a:gsLst>
            <a:lin ang="54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13" name="TextBox 4"/>
          <p:cNvSpPr txBox="1">
            <a:spLocks noChangeArrowheads="1"/>
          </p:cNvSpPr>
          <p:nvPr/>
        </p:nvSpPr>
        <p:spPr bwMode="auto">
          <a:xfrm>
            <a:off x="1511300" y="2933701"/>
            <a:ext cx="915035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4800" b="1">
                <a:latin typeface="Book Antiqua" charset="0"/>
              </a:rPr>
              <a:t> Thank</a:t>
            </a:r>
            <a:r>
              <a:rPr lang="es-ES_tradnl" altLang="x-none" sz="4800" b="1">
                <a:latin typeface="Book Antiqua" charset="0"/>
              </a:rPr>
              <a:t> you</a:t>
            </a:r>
          </a:p>
        </p:txBody>
      </p:sp>
      <p:sp>
        <p:nvSpPr>
          <p:cNvPr id="24579" name="CuadroTexto 16"/>
          <p:cNvSpPr txBox="1">
            <a:spLocks noChangeArrowheads="1"/>
          </p:cNvSpPr>
          <p:nvPr/>
        </p:nvSpPr>
        <p:spPr bwMode="auto">
          <a:xfrm>
            <a:off x="3411539" y="3208339"/>
            <a:ext cx="185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/>
            <a:endParaRPr lang="es-ES_tradnl" altLang="x-none" sz="1800"/>
          </a:p>
        </p:txBody>
      </p:sp>
    </p:spTree>
    <p:extLst>
      <p:ext uri="{BB962C8B-B14F-4D97-AF65-F5344CB8AC3E}">
        <p14:creationId xmlns:p14="http://schemas.microsoft.com/office/powerpoint/2010/main" val="64561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109</Words>
  <Application>Microsoft Macintosh PowerPoint</Application>
  <PresentationFormat>Widescreen</PresentationFormat>
  <Paragraphs>23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MS Mincho</vt:lpstr>
      <vt:lpstr>ＭＳ Ｐゴシック</vt:lpstr>
      <vt:lpstr>Arial</vt:lpstr>
      <vt:lpstr>Book Antiqua</vt:lpstr>
      <vt:lpstr>Calibri</vt:lpstr>
      <vt:lpstr>Calibri Light</vt:lpstr>
      <vt:lpstr>Garamond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Iago Pinal Fernández</dc:creator>
  <cp:lastModifiedBy>Iago Pinal Fernández</cp:lastModifiedBy>
  <cp:revision>13</cp:revision>
  <dcterms:created xsi:type="dcterms:W3CDTF">2017-05-11T20:07:17Z</dcterms:created>
  <dcterms:modified xsi:type="dcterms:W3CDTF">2018-05-02T20:24:17Z</dcterms:modified>
</cp:coreProperties>
</file>

<file path=docProps/thumbnail.jpeg>
</file>